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Apresente o tema: vamos conhecer como Israel e o povo judeu preservam a memória dos seis milhões de judeus assassinados no Holocausto. Também veremos os não judeus que arriscaram tudo para salvar judeus, entre eles dois brasileiros. No fim, falaremos de como visitar os espaços de memória no Brasil.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Explique que Yad Vashem significa 'um memorial e um nome'. A expressão vem do livro bíblico de Isaías. O nome já resume a missão da instituição: lembrar cada vítima, uma a uma.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ideia do memorial nasceu em 1942, ainda durante a guerra, com Mordechai Shenhabi. O complexo reúne o Museu de História do Holocausto, com mais de 4.200 m², e um arquivo com mais de 210 milhões de páginas. Ele guarda também mais de 43.300 objetos pessoais e cerca de 12.000 obras de arte feitas em guetos e campos. Destaque que chamá-lo apenas de 'museu' não descreve tudo o que ele faz.</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Sobreviventes, familiares e testemunhas preencheram as Páginas de Testemunho. O objetivo é devolver a identidade a quem foi assassinado, para que as vítimas não sejam apenas estatística. Explique que o número muda com o tempo: páginas do próprio Yad Vashem já citaram 4,5, 4,7 e 4,8 milhões. O total estimado de vítimas é de seis milhões.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lei de 1953 já previa homenagear quem arriscou a vida para salvar judeus. Nesta parte, vamos ver quem são os Justos e como são reconhecidos.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 primeiro presidente da comissão foi o juiz Moshe Landau, que havia presidido o julgamento de Adolf Eichmann. Reforce que o título não é um elogio genérico: é uma honraria baseada em provas e concedida caso a caso. Ele premia atos concretos de salvamento. Não avalia toda a biografia da pessoa nem o governo do país dela.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Cada Justo recebe uma medalha com o próprio nome e um certificado de honra. Árvores memoriais são plantadas na Alameda dos Justos. Entre os Justos há cristãos, muçulmanos, ateus, agricultores, professores e diplomatas. A lição central é que a coragem moral não pertence a um povo ou a uma fé.</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 Brasil tem dois Justos entre as Nações. Antes de conhecê-los, precisamos entender a política que eles enfrentaram.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Diga com clareza: o governo Vargas adotou uma política de imigração antissemita. A Circular nº 1.127 mandava recusar visto a pessoas de 'origem semítica' conhecida. Souza Dantas e Aracy agiram contra essa política, e não em nome dela. A historiadora Maria Luiza Tucci Carneiro e o historiador Avraham Milgram são referências no tema.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agosto de 1942, Souza Dantas avisou o governo brasileiro de que a Gestapo deportava e exterminava em massa os judeus da França ocupada. Em 1943, tropas nazistas o prenderam, e ele ficou 14 meses detido na Alemanha. Explique que há estimativas diferentes, mas todas falam em centenas de vistos. O reconhecimento se apoiou em depoimentos de sobreviventes e em mais de 200 documentos do Itamaraty.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perseguição aumentou depois da Noite dos Cristais, em novembro de 1938, e Aracy passou a agir. Seu marido, o escritor João Guimarães Rosa, sabia e apoiava, mas o título do Yad Vashem é só dela. Relatos de que ela levava perseguidos no próprio carro são menos documentados que seu trabalho no consulado. Mais tarde, durante a ditadura militar, ela abrigou opositores, como Geraldo Vandré.</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Agora vamos ver onde estudar essa história no Brasil. Também veremos como preparar uma visita com a turma.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 museu de Curitiba atende principalmente estudantes, com agendamento prévio, e leva exposições itinerantes a outras cidades. O Memorial do Rio oferece visitas educativas gratuitas de cerca de uma hora. O Memorial de São Paulo funciona na Sinagoga Kehilat Israel e tem um andar dedicado ao Holocausto desde 2018. Oriente a confirmar horários e condições no site de cada instituição.</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 recomendações da IHRA pedem três etapas: preparação, visita mediada e reflexão depois. Sugira perguntar aos alunos o que viram nas redes sociais, para desmontar ideias distorcidas. Reforce que o genocídio dos judeus europeus foi o núcleo da 'Solução Final', e essa especificidade não deve ser apagada. O Yad Vashem oferece visitas virtuais em 360 graus e o Arqshoah, da USP, mantém um acervo de testemunhos.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Deixe a turma falar livremente e escute com atenção. Retome os exemplos de Souza Dantas e Aracy, que desobedeceram ordens oficiais para salvar vidas. Ligue a resposta sobre os nomes à Sala dos Nomes do Yad Vashem.</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Feche com calma e firmeza. A memória do Holocausto se apoia em fontes documentadas, item por item. Lembre que dois brasileiros escolheram salvar vidas contra a política do próprio governo. Convide a turma a conhecer um dos espaços de memória, presencialmente ou de forma virtual.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52055"/>
        </a:solidFill>
        <a:effectLst/>
      </p:bgPr>
    </p:bg>
    <p:spTree>
      <p:nvGrpSpPr>
        <p:cNvPr id="1" name=""/>
        <p:cNvGrpSpPr/>
        <p:nvPr/>
      </p:nvGrpSpPr>
      <p:grpSpPr/>
      <p:sp>
        <p:nvSpPr>
          <p:cNvPr id="2" name="TextBox 1"/>
          <p:cNvSpPr txBox="1"/>
          <p:nvPr/>
        </p:nvSpPr>
        <p:spPr>
          <a:xfrm>
            <a:off x="731520" y="1463040"/>
            <a:ext cx="10515600" cy="1463040"/>
          </a:xfrm>
          <a:prstGeom prst="rect">
            <a:avLst/>
          </a:prstGeom>
          <a:noFill/>
        </p:spPr>
        <p:txBody>
          <a:bodyPr wrap="square">
            <a:spAutoFit/>
          </a:bodyPr>
          <a:lstStyle/>
          <a:p>
            <a:pPr>
              <a:defRPr sz="4800" b="1">
                <a:solidFill>
                  <a:srgbClr val="FFFFFF"/>
                </a:solidFill>
              </a:defRPr>
            </a:pPr>
            <a:r>
              <a:t>Lembrar o Holocausto</a:t>
            </a:r>
          </a:p>
          <a:p>
            <a:pPr>
              <a:defRPr sz="2000">
                <a:solidFill>
                  <a:srgbClr val="DFE7F5"/>
                </a:solidFill>
              </a:defRPr>
            </a:pPr>
            <a:r>
              <a:t>Yad Vashem, os Justos entre as Nações e os museus no Brasil</a:t>
            </a:r>
          </a:p>
        </p:txBody>
      </p:sp>
      <p:sp>
        <p:nvSpPr>
          <p:cNvPr id="3" name="TextBox 2"/>
          <p:cNvSpPr txBox="1"/>
          <p:nvPr/>
        </p:nvSpPr>
        <p:spPr>
          <a:xfrm>
            <a:off x="731520" y="6355080"/>
            <a:ext cx="7315200" cy="365760"/>
          </a:xfrm>
          <a:prstGeom prst="rect">
            <a:avLst/>
          </a:prstGeom>
          <a:noFill/>
        </p:spPr>
        <p:txBody>
          <a:bodyPr wrap="none">
            <a:spAutoFit/>
          </a:bodyPr>
          <a:lstStyle/>
          <a:p>
            <a:pPr>
              <a:defRPr sz="900">
                <a:solidFill>
                  <a:srgbClr val="CFD9EC"/>
                </a:solidFill>
              </a:defRPr>
            </a:pPr>
            <a:r>
              <a:t>Juventude Judaica Organizada · jjo.org.br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52055"/>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FFFFFF"/>
                </a:solidFill>
              </a:defRPr>
            </a:pPr>
            <a:r>
              <a:t>Yad Vashem: um memorial e um nome</a:t>
            </a:r>
          </a:p>
          <a:p>
            <a:pPr>
              <a:defRPr sz="2000">
                <a:solidFill>
                  <a:srgbClr val="DFE7F5"/>
                </a:solidFill>
              </a:defRPr>
            </a:pPr>
            <a:r>
              <a:t>O centro mundial de memória do Holocausto</a:t>
            </a:r>
          </a:p>
        </p:txBody>
      </p:sp>
      <p:sp>
        <p:nvSpPr>
          <p:cNvPr id="3" name="TextBox 2"/>
          <p:cNvSpPr txBox="1"/>
          <p:nvPr/>
        </p:nvSpPr>
        <p:spPr>
          <a:xfrm>
            <a:off x="731520" y="6355080"/>
            <a:ext cx="7315200" cy="365760"/>
          </a:xfrm>
          <a:prstGeom prst="rect">
            <a:avLst/>
          </a:prstGeom>
          <a:noFill/>
        </p:spPr>
        <p:txBody>
          <a:bodyPr wrap="none">
            <a:spAutoFit/>
          </a:bodyPr>
          <a:lstStyle/>
          <a:p>
            <a:pPr>
              <a:defRPr sz="900">
                <a:solidFill>
                  <a:srgbClr val="CFD9EC"/>
                </a:solidFill>
              </a:defRPr>
            </a:pPr>
            <a:r>
              <a:t>Juventude Judaica Organizada · jjo.org.br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052055"/>
                </a:solidFill>
              </a:defRPr>
            </a:pPr>
            <a:r>
              <a:t>O que é o Yad Vashem</a:t>
            </a:r>
          </a:p>
        </p:txBody>
      </p:sp>
      <p:sp>
        <p:nvSpPr>
          <p:cNvPr id="3" name="TextBox 2"/>
          <p:cNvSpPr txBox="1"/>
          <p:nvPr/>
        </p:nvSpPr>
        <p:spPr>
          <a:xfrm>
            <a:off x="731520" y="2194560"/>
            <a:ext cx="10515600" cy="4023360"/>
          </a:xfrm>
          <a:prstGeom prst="rect">
            <a:avLst/>
          </a:prstGeom>
          <a:noFill/>
        </p:spPr>
        <p:txBody>
          <a:bodyPr wrap="square">
            <a:spAutoFit/>
          </a:bodyPr>
          <a:lstStyle/>
          <a:p>
            <a:pPr>
              <a:spcAft>
                <a:spcPts val="1200"/>
              </a:spcAft>
              <a:defRPr sz="2200">
                <a:solidFill>
                  <a:srgbClr val="14161B"/>
                </a:solidFill>
              </a:defRPr>
            </a:pPr>
            <a:r>
              <a:t>— Centro Mundial para a Memória do Holocausto, no Monte da Memória, Jerusalém.</a:t>
            </a:r>
          </a:p>
          <a:p>
            <a:pPr>
              <a:spcAft>
                <a:spcPts val="1200"/>
              </a:spcAft>
              <a:defRPr sz="2200">
                <a:solidFill>
                  <a:srgbClr val="14161B"/>
                </a:solidFill>
              </a:defRPr>
            </a:pPr>
            <a:r>
              <a:t>— Criado por lei do Knesset, aprovada por unanimidade em 1953.</a:t>
            </a:r>
          </a:p>
          <a:p>
            <a:pPr>
              <a:spcAft>
                <a:spcPts val="1200"/>
              </a:spcAft>
              <a:defRPr sz="2200">
                <a:solidFill>
                  <a:srgbClr val="14161B"/>
                </a:solidFill>
              </a:defRPr>
            </a:pPr>
            <a:r>
              <a:t>— Lembra os seis milhões de judeus assassinados pelos nazistas e colaboradores.</a:t>
            </a:r>
          </a:p>
          <a:p>
            <a:pPr>
              <a:spcAft>
                <a:spcPts val="1200"/>
              </a:spcAft>
              <a:defRPr sz="2200">
                <a:solidFill>
                  <a:srgbClr val="14161B"/>
                </a:solidFill>
              </a:defRPr>
            </a:pPr>
            <a:r>
              <a:t>— Quatro funções: memória, documentação, pesquisa e educação.</a:t>
            </a:r>
          </a:p>
        </p:txBody>
      </p:sp>
      <p:sp>
        <p:nvSpPr>
          <p:cNvPr id="4" name="TextBox 3"/>
          <p:cNvSpPr txBox="1"/>
          <p:nvPr/>
        </p:nvSpPr>
        <p:spPr>
          <a:xfrm>
            <a:off x="731520" y="6355080"/>
            <a:ext cx="7315200" cy="365760"/>
          </a:xfrm>
          <a:prstGeom prst="rect">
            <a:avLst/>
          </a:prstGeom>
          <a:noFill/>
        </p:spPr>
        <p:txBody>
          <a:bodyPr wrap="none">
            <a:spAutoFit/>
          </a:bodyPr>
          <a:lstStyle/>
          <a:p>
            <a:pPr>
              <a:defRPr sz="900">
                <a:solidFill>
                  <a:srgbClr val="5B6170"/>
                </a:solidFill>
              </a:defRPr>
            </a:pPr>
            <a:r>
              <a:t>Juventude Judaica Organizada · jjo.org.br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o-que-foi-o-holocausto.jpg"/>
          <p:cNvPicPr>
            <a:picLocks noChangeAspect="1"/>
          </p:cNvPicPr>
          <p:nvPr/>
        </p:nvPicPr>
        <p:blipFill>
          <a:blip r:embed="rId2"/>
          <a:stretch>
            <a:fillRect/>
          </a:stretch>
        </p:blipFill>
        <p:spPr>
          <a:xfrm>
            <a:off x="7982712" y="0"/>
            <a:ext cx="4206240" cy="6858000"/>
          </a:xfrm>
          <a:prstGeom prst="rect">
            <a:avLst/>
          </a:prstGeom>
        </p:spPr>
      </p:pic>
      <p:sp>
        <p:nvSpPr>
          <p:cNvPr id="3" name="TextBox 2"/>
          <p:cNvSpPr txBox="1"/>
          <p:nvPr/>
        </p:nvSpPr>
        <p:spPr>
          <a:xfrm>
            <a:off x="731520" y="640080"/>
            <a:ext cx="6949440" cy="1463040"/>
          </a:xfrm>
          <a:prstGeom prst="rect">
            <a:avLst/>
          </a:prstGeom>
          <a:noFill/>
        </p:spPr>
        <p:txBody>
          <a:bodyPr wrap="square">
            <a:spAutoFit/>
          </a:bodyPr>
          <a:lstStyle/>
          <a:p>
            <a:pPr>
              <a:defRPr sz="4000" b="1">
                <a:solidFill>
                  <a:srgbClr val="052055"/>
                </a:solidFill>
              </a:defRPr>
            </a:pPr>
            <a:r>
              <a:t>Sala dos Nomes: cada vítima tem nome</a:t>
            </a:r>
          </a:p>
        </p:txBody>
      </p:sp>
      <p:sp>
        <p:nvSpPr>
          <p:cNvPr id="4" name="TextBox 3"/>
          <p:cNvSpPr txBox="1"/>
          <p:nvPr/>
        </p:nvSpPr>
        <p:spPr>
          <a:xfrm>
            <a:off x="731520" y="2194560"/>
            <a:ext cx="6949440" cy="4023360"/>
          </a:xfrm>
          <a:prstGeom prst="rect">
            <a:avLst/>
          </a:prstGeom>
          <a:noFill/>
        </p:spPr>
        <p:txBody>
          <a:bodyPr wrap="square">
            <a:spAutoFit/>
          </a:bodyPr>
          <a:lstStyle/>
          <a:p>
            <a:pPr>
              <a:spcAft>
                <a:spcPts val="1200"/>
              </a:spcAft>
              <a:defRPr sz="2200">
                <a:solidFill>
                  <a:srgbClr val="14161B"/>
                </a:solidFill>
              </a:defRPr>
            </a:pPr>
            <a:r>
              <a:t>— Páginas de Testemunho trazem nome, história e circunstâncias da morte.</a:t>
            </a:r>
          </a:p>
          <a:p>
            <a:pPr>
              <a:spcAft>
                <a:spcPts val="1200"/>
              </a:spcAft>
              <a:defRPr sz="2200">
                <a:solidFill>
                  <a:srgbClr val="14161B"/>
                </a:solidFill>
              </a:defRPr>
            </a:pPr>
            <a:r>
              <a:t>— Base digital reúne mais de 4,8 milhões de vítimas judaicas identificadas.</a:t>
            </a:r>
          </a:p>
          <a:p>
            <a:pPr>
              <a:spcAft>
                <a:spcPts val="1200"/>
              </a:spcAft>
              <a:defRPr sz="2200">
                <a:solidFill>
                  <a:srgbClr val="14161B"/>
                </a:solidFill>
              </a:defRPr>
            </a:pPr>
            <a:r>
              <a:t>— Milhões ainda não foram identificados; a base continua crescendo.</a:t>
            </a:r>
          </a:p>
        </p:txBody>
      </p:sp>
      <p:sp>
        <p:nvSpPr>
          <p:cNvPr id="5" name="TextBox 4"/>
          <p:cNvSpPr txBox="1"/>
          <p:nvPr/>
        </p:nvSpPr>
        <p:spPr>
          <a:xfrm>
            <a:off x="731520" y="6355080"/>
            <a:ext cx="7315200" cy="365760"/>
          </a:xfrm>
          <a:prstGeom prst="rect">
            <a:avLst/>
          </a:prstGeom>
          <a:noFill/>
        </p:spPr>
        <p:txBody>
          <a:bodyPr wrap="none">
            <a:spAutoFit/>
          </a:bodyPr>
          <a:lstStyle/>
          <a:p>
            <a:pPr>
              <a:defRPr sz="900">
                <a:solidFill>
                  <a:srgbClr val="5B6170"/>
                </a:solidFill>
              </a:defRPr>
            </a:pPr>
            <a:r>
              <a:t>Juventude Judaica Organizada · jjo.org.br   ·   Foto: ברוך ניב · CC BY 2.5 · Wikimedia Commons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52055"/>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FFFFFF"/>
                </a:solidFill>
              </a:defRPr>
            </a:pPr>
            <a:r>
              <a:t>Os Justos entre as Nações</a:t>
            </a:r>
          </a:p>
          <a:p>
            <a:pPr>
              <a:defRPr sz="2000">
                <a:solidFill>
                  <a:srgbClr val="DFE7F5"/>
                </a:solidFill>
              </a:defRPr>
            </a:pPr>
            <a:r>
              <a:t>Quem arriscou a vida para salvar judeus</a:t>
            </a:r>
          </a:p>
        </p:txBody>
      </p:sp>
      <p:sp>
        <p:nvSpPr>
          <p:cNvPr id="3" name="TextBox 2"/>
          <p:cNvSpPr txBox="1"/>
          <p:nvPr/>
        </p:nvSpPr>
        <p:spPr>
          <a:xfrm>
            <a:off x="731520" y="6355080"/>
            <a:ext cx="7315200" cy="365760"/>
          </a:xfrm>
          <a:prstGeom prst="rect">
            <a:avLst/>
          </a:prstGeom>
          <a:noFill/>
        </p:spPr>
        <p:txBody>
          <a:bodyPr wrap="none">
            <a:spAutoFit/>
          </a:bodyPr>
          <a:lstStyle/>
          <a:p>
            <a:pPr>
              <a:defRPr sz="900">
                <a:solidFill>
                  <a:srgbClr val="CFD9EC"/>
                </a:solidFill>
              </a:defRPr>
            </a:pPr>
            <a:r>
              <a:t>Juventude Judaica Organizada · jjo.org.br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052055"/>
                </a:solidFill>
              </a:defRPr>
            </a:pPr>
            <a:r>
              <a:t>Quem são os Justos</a:t>
            </a:r>
          </a:p>
        </p:txBody>
      </p:sp>
      <p:sp>
        <p:nvSpPr>
          <p:cNvPr id="3" name="TextBox 2"/>
          <p:cNvSpPr txBox="1"/>
          <p:nvPr/>
        </p:nvSpPr>
        <p:spPr>
          <a:xfrm>
            <a:off x="731520" y="2194560"/>
            <a:ext cx="10515600" cy="4023360"/>
          </a:xfrm>
          <a:prstGeom prst="rect">
            <a:avLst/>
          </a:prstGeom>
          <a:noFill/>
        </p:spPr>
        <p:txBody>
          <a:bodyPr wrap="square">
            <a:spAutoFit/>
          </a:bodyPr>
          <a:lstStyle/>
          <a:p>
            <a:pPr>
              <a:spcAft>
                <a:spcPts val="1200"/>
              </a:spcAft>
              <a:defRPr sz="2200">
                <a:solidFill>
                  <a:srgbClr val="14161B"/>
                </a:solidFill>
              </a:defRPr>
            </a:pPr>
            <a:r>
              <a:t>— Não judeus que arriscaram vida, liberdade ou posição para salvar judeus.</a:t>
            </a:r>
          </a:p>
          <a:p>
            <a:pPr>
              <a:spcAft>
                <a:spcPts val="1200"/>
              </a:spcAft>
              <a:defRPr sz="2200">
                <a:solidFill>
                  <a:srgbClr val="14161B"/>
                </a:solidFill>
              </a:defRPr>
            </a:pPr>
            <a:r>
              <a:t>— Em hebraico, Khassidei Umot HaOlam, expressão da tradição judaica.</a:t>
            </a:r>
          </a:p>
          <a:p>
            <a:pPr>
              <a:spcAft>
                <a:spcPts val="1200"/>
              </a:spcAft>
              <a:defRPr sz="2200">
                <a:solidFill>
                  <a:srgbClr val="14161B"/>
                </a:solidFill>
              </a:defRPr>
            </a:pPr>
            <a:r>
              <a:t>— Comissão presidida por juiz da Suprema Corte de Israel, desde 1963.</a:t>
            </a:r>
          </a:p>
          <a:p>
            <a:pPr>
              <a:spcAft>
                <a:spcPts val="1200"/>
              </a:spcAft>
              <a:defRPr sz="2200">
                <a:solidFill>
                  <a:srgbClr val="14161B"/>
                </a:solidFill>
              </a:defRPr>
            </a:pPr>
            <a:r>
              <a:t>— Exige resgate ativo, risco real, nenhuma recompensa e provas ou testemunhos.</a:t>
            </a:r>
          </a:p>
        </p:txBody>
      </p:sp>
      <p:sp>
        <p:nvSpPr>
          <p:cNvPr id="4" name="TextBox 3"/>
          <p:cNvSpPr txBox="1"/>
          <p:nvPr/>
        </p:nvSpPr>
        <p:spPr>
          <a:xfrm>
            <a:off x="731520" y="6355080"/>
            <a:ext cx="7315200" cy="365760"/>
          </a:xfrm>
          <a:prstGeom prst="rect">
            <a:avLst/>
          </a:prstGeom>
          <a:noFill/>
        </p:spPr>
        <p:txBody>
          <a:bodyPr wrap="none">
            <a:spAutoFit/>
          </a:bodyPr>
          <a:lstStyle/>
          <a:p>
            <a:pPr>
              <a:defRPr sz="900">
                <a:solidFill>
                  <a:srgbClr val="5B6170"/>
                </a:solidFill>
              </a:defRPr>
            </a:pPr>
            <a:r>
              <a:t>Juventude Judaica Organizada · jjo.org.br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justos-entre-as-nacoes.jpg"/>
          <p:cNvPicPr>
            <a:picLocks noChangeAspect="1"/>
          </p:cNvPicPr>
          <p:nvPr/>
        </p:nvPicPr>
        <p:blipFill>
          <a:blip r:embed="rId2"/>
          <a:stretch>
            <a:fillRect/>
          </a:stretch>
        </p:blipFill>
        <p:spPr>
          <a:xfrm>
            <a:off x="7982712" y="0"/>
            <a:ext cx="4206240" cy="6858000"/>
          </a:xfrm>
          <a:prstGeom prst="rect">
            <a:avLst/>
          </a:prstGeom>
        </p:spPr>
      </p:pic>
      <p:sp>
        <p:nvSpPr>
          <p:cNvPr id="3" name="TextBox 2"/>
          <p:cNvSpPr txBox="1"/>
          <p:nvPr/>
        </p:nvSpPr>
        <p:spPr>
          <a:xfrm>
            <a:off x="731520" y="640080"/>
            <a:ext cx="6949440" cy="1463040"/>
          </a:xfrm>
          <a:prstGeom prst="rect">
            <a:avLst/>
          </a:prstGeom>
          <a:noFill/>
        </p:spPr>
        <p:txBody>
          <a:bodyPr wrap="square">
            <a:spAutoFit/>
          </a:bodyPr>
          <a:lstStyle/>
          <a:p>
            <a:pPr>
              <a:defRPr sz="4000" b="1">
                <a:solidFill>
                  <a:srgbClr val="052055"/>
                </a:solidFill>
              </a:defRPr>
            </a:pPr>
            <a:r>
              <a:t>Coragem de todas as origens</a:t>
            </a:r>
          </a:p>
        </p:txBody>
      </p:sp>
      <p:sp>
        <p:nvSpPr>
          <p:cNvPr id="4" name="TextBox 3"/>
          <p:cNvSpPr txBox="1"/>
          <p:nvPr/>
        </p:nvSpPr>
        <p:spPr>
          <a:xfrm>
            <a:off x="731520" y="2194560"/>
            <a:ext cx="6949440" cy="4023360"/>
          </a:xfrm>
          <a:prstGeom prst="rect">
            <a:avLst/>
          </a:prstGeom>
          <a:noFill/>
        </p:spPr>
        <p:txBody>
          <a:bodyPr wrap="square">
            <a:spAutoFit/>
          </a:bodyPr>
          <a:lstStyle/>
          <a:p>
            <a:pPr>
              <a:spcAft>
                <a:spcPts val="1200"/>
              </a:spcAft>
              <a:defRPr sz="2200">
                <a:solidFill>
                  <a:srgbClr val="14161B"/>
                </a:solidFill>
              </a:defRPr>
            </a:pPr>
            <a:r>
              <a:t>— 28.707 pessoas de 51 países reconhecidas até 1º de janeiro de 2024.</a:t>
            </a:r>
          </a:p>
          <a:p>
            <a:pPr>
              <a:spcAft>
                <a:spcPts val="1200"/>
              </a:spcAft>
              <a:defRPr sz="2200">
                <a:solidFill>
                  <a:srgbClr val="14161B"/>
                </a:solidFill>
              </a:defRPr>
            </a:pPr>
            <a:r>
              <a:t>— Oskar Schindler, Irena Sendler, Raoul Wallenberg, Aristides de Sousa Mendes.</a:t>
            </a:r>
          </a:p>
          <a:p>
            <a:pPr>
              <a:spcAft>
                <a:spcPts val="1200"/>
              </a:spcAft>
              <a:defRPr sz="2200">
                <a:solidFill>
                  <a:srgbClr val="14161B"/>
                </a:solidFill>
              </a:defRPr>
            </a:pPr>
            <a:r>
              <a:t>— Mohamed Helmy, médico egípcio, primeiro resgatador árabe reconhecido.</a:t>
            </a:r>
          </a:p>
          <a:p>
            <a:pPr>
              <a:spcAft>
                <a:spcPts val="1200"/>
              </a:spcAft>
              <a:defRPr sz="2200">
                <a:solidFill>
                  <a:srgbClr val="14161B"/>
                </a:solidFill>
              </a:defRPr>
            </a:pPr>
            <a:r>
              <a:t>— Nomes gravados no Muro de Honra do Jardim dos Justos.</a:t>
            </a:r>
          </a:p>
        </p:txBody>
      </p:sp>
      <p:sp>
        <p:nvSpPr>
          <p:cNvPr id="5" name="TextBox 4"/>
          <p:cNvSpPr txBox="1"/>
          <p:nvPr/>
        </p:nvSpPr>
        <p:spPr>
          <a:xfrm>
            <a:off x="731520" y="6355080"/>
            <a:ext cx="7315200" cy="365760"/>
          </a:xfrm>
          <a:prstGeom prst="rect">
            <a:avLst/>
          </a:prstGeom>
          <a:noFill/>
        </p:spPr>
        <p:txBody>
          <a:bodyPr wrap="none">
            <a:spAutoFit/>
          </a:bodyPr>
          <a:lstStyle/>
          <a:p>
            <a:pPr>
              <a:defRPr sz="900">
                <a:solidFill>
                  <a:srgbClr val="5B6170"/>
                </a:solidFill>
              </a:defRPr>
            </a:pPr>
            <a:r>
              <a:t>Juventude Judaica Organizada · jjo.org.br   ·   Foto: זאב שטיין · CC BY 2.5 · Wikimedia Commons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52055"/>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FFFFFF"/>
                </a:solidFill>
              </a:defRPr>
            </a:pPr>
            <a:r>
              <a:t>Os Justos brasileiros</a:t>
            </a:r>
          </a:p>
          <a:p>
            <a:pPr>
              <a:defRPr sz="2000">
                <a:solidFill>
                  <a:srgbClr val="DFE7F5"/>
                </a:solidFill>
              </a:defRPr>
            </a:pPr>
            <a:r>
              <a:t>Souza Dantas e Aracy Guimarães Rosa</a:t>
            </a:r>
          </a:p>
        </p:txBody>
      </p:sp>
      <p:sp>
        <p:nvSpPr>
          <p:cNvPr id="3" name="TextBox 2"/>
          <p:cNvSpPr txBox="1"/>
          <p:nvPr/>
        </p:nvSpPr>
        <p:spPr>
          <a:xfrm>
            <a:off x="731520" y="6355080"/>
            <a:ext cx="7315200" cy="365760"/>
          </a:xfrm>
          <a:prstGeom prst="rect">
            <a:avLst/>
          </a:prstGeom>
          <a:noFill/>
        </p:spPr>
        <p:txBody>
          <a:bodyPr wrap="none">
            <a:spAutoFit/>
          </a:bodyPr>
          <a:lstStyle/>
          <a:p>
            <a:pPr>
              <a:defRPr sz="900">
                <a:solidFill>
                  <a:srgbClr val="CFD9EC"/>
                </a:solidFill>
              </a:defRPr>
            </a:pPr>
            <a:r>
              <a:t>Juventude Judaica Organizada · jjo.org.br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052055"/>
                </a:solidFill>
              </a:defRPr>
            </a:pPr>
            <a:r>
              <a:t>A política secreta da Era Vargas</a:t>
            </a:r>
          </a:p>
        </p:txBody>
      </p:sp>
      <p:sp>
        <p:nvSpPr>
          <p:cNvPr id="3" name="TextBox 2"/>
          <p:cNvSpPr txBox="1"/>
          <p:nvPr/>
        </p:nvSpPr>
        <p:spPr>
          <a:xfrm>
            <a:off x="731520" y="2194560"/>
            <a:ext cx="10515600" cy="4023360"/>
          </a:xfrm>
          <a:prstGeom prst="rect">
            <a:avLst/>
          </a:prstGeom>
          <a:noFill/>
        </p:spPr>
        <p:txBody>
          <a:bodyPr wrap="square">
            <a:spAutoFit/>
          </a:bodyPr>
          <a:lstStyle/>
          <a:p>
            <a:pPr>
              <a:spcAft>
                <a:spcPts val="1200"/>
              </a:spcAft>
              <a:defRPr sz="2200">
                <a:solidFill>
                  <a:srgbClr val="14161B"/>
                </a:solidFill>
              </a:defRPr>
            </a:pPr>
            <a:r>
              <a:t>— Circulares secretas do Itamaraty mandavam recusar vistos a judeus.</a:t>
            </a:r>
          </a:p>
          <a:p>
            <a:pPr>
              <a:spcAft>
                <a:spcPts val="1200"/>
              </a:spcAft>
              <a:defRPr sz="2200">
                <a:solidFill>
                  <a:srgbClr val="14161B"/>
                </a:solidFill>
              </a:defRPr>
            </a:pPr>
            <a:r>
              <a:t>— Circular nº 1.127, de 1937; Circular nº 1.498, de 1940.</a:t>
            </a:r>
          </a:p>
          <a:p>
            <a:pPr>
              <a:spcAft>
                <a:spcPts val="1200"/>
              </a:spcAft>
              <a:defRPr sz="2200">
                <a:solidFill>
                  <a:srgbClr val="14161B"/>
                </a:solidFill>
              </a:defRPr>
            </a:pPr>
            <a:r>
              <a:t>— Sem lei pública: o mecanismo era administrativo e seletivo.</a:t>
            </a:r>
          </a:p>
          <a:p>
            <a:pPr>
              <a:spcAft>
                <a:spcPts val="1200"/>
              </a:spcAft>
              <a:defRPr sz="2200">
                <a:solidFill>
                  <a:srgbClr val="14161B"/>
                </a:solidFill>
              </a:defRPr>
            </a:pPr>
            <a:r>
              <a:t>— Em 2013, a Presidência pediu desculpas históricas pelas omissões do Estado Novo.</a:t>
            </a:r>
          </a:p>
        </p:txBody>
      </p:sp>
      <p:sp>
        <p:nvSpPr>
          <p:cNvPr id="4" name="TextBox 3"/>
          <p:cNvSpPr txBox="1"/>
          <p:nvPr/>
        </p:nvSpPr>
        <p:spPr>
          <a:xfrm>
            <a:off x="731520" y="6355080"/>
            <a:ext cx="7315200" cy="365760"/>
          </a:xfrm>
          <a:prstGeom prst="rect">
            <a:avLst/>
          </a:prstGeom>
          <a:noFill/>
        </p:spPr>
        <p:txBody>
          <a:bodyPr wrap="none">
            <a:spAutoFit/>
          </a:bodyPr>
          <a:lstStyle/>
          <a:p>
            <a:pPr>
              <a:defRPr sz="900">
                <a:solidFill>
                  <a:srgbClr val="5B6170"/>
                </a:solidFill>
              </a:defRPr>
            </a:pPr>
            <a:r>
              <a:t>Juventude Judaica Organizada · jjo.org.br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052055"/>
                </a:solidFill>
              </a:defRPr>
            </a:pPr>
            <a:r>
              <a:t>Souza Dantas: vistos contra as ordens</a:t>
            </a:r>
          </a:p>
        </p:txBody>
      </p:sp>
      <p:sp>
        <p:nvSpPr>
          <p:cNvPr id="3" name="TextBox 2"/>
          <p:cNvSpPr txBox="1"/>
          <p:nvPr/>
        </p:nvSpPr>
        <p:spPr>
          <a:xfrm>
            <a:off x="731520" y="2194560"/>
            <a:ext cx="10515600" cy="4023360"/>
          </a:xfrm>
          <a:prstGeom prst="rect">
            <a:avLst/>
          </a:prstGeom>
          <a:noFill/>
        </p:spPr>
        <p:txBody>
          <a:bodyPr wrap="square">
            <a:spAutoFit/>
          </a:bodyPr>
          <a:lstStyle/>
          <a:p>
            <a:pPr>
              <a:spcAft>
                <a:spcPts val="1200"/>
              </a:spcAft>
              <a:defRPr sz="2200">
                <a:solidFill>
                  <a:srgbClr val="14161B"/>
                </a:solidFill>
              </a:defRPr>
            </a:pPr>
            <a:r>
              <a:t>— Embaixador do Brasil na França de 1922 a 1943, em Paris e Vichy.</a:t>
            </a:r>
          </a:p>
          <a:p>
            <a:pPr>
              <a:spcAft>
                <a:spcPts val="1200"/>
              </a:spcAft>
              <a:defRPr sz="2200">
                <a:solidFill>
                  <a:srgbClr val="14161B"/>
                </a:solidFill>
              </a:defRPr>
            </a:pPr>
            <a:r>
              <a:t>— Emitiu "vistos camuflados", omitindo a origem judaica e a letra "J".</a:t>
            </a:r>
          </a:p>
          <a:p>
            <a:pPr>
              <a:spcAft>
                <a:spcPts val="1200"/>
              </a:spcAft>
              <a:defRPr sz="2200">
                <a:solidFill>
                  <a:srgbClr val="14161B"/>
                </a:solidFill>
              </a:defRPr>
            </a:pPr>
            <a:r>
              <a:t>— Ao menos 473 vistos, segundo Fábio Koifman; cerca de 800 salvos.</a:t>
            </a:r>
          </a:p>
          <a:p>
            <a:pPr>
              <a:spcAft>
                <a:spcPts val="1200"/>
              </a:spcAft>
              <a:defRPr sz="2200">
                <a:solidFill>
                  <a:srgbClr val="14161B"/>
                </a:solidFill>
              </a:defRPr>
            </a:pPr>
            <a:r>
              <a:t>— Punido por Vargas, preso pelos nazistas; Justo entre as Nações em 2003.</a:t>
            </a:r>
          </a:p>
        </p:txBody>
      </p:sp>
      <p:sp>
        <p:nvSpPr>
          <p:cNvPr id="4" name="TextBox 3"/>
          <p:cNvSpPr txBox="1"/>
          <p:nvPr/>
        </p:nvSpPr>
        <p:spPr>
          <a:xfrm>
            <a:off x="731520" y="6355080"/>
            <a:ext cx="7315200" cy="365760"/>
          </a:xfrm>
          <a:prstGeom prst="rect">
            <a:avLst/>
          </a:prstGeom>
          <a:noFill/>
        </p:spPr>
        <p:txBody>
          <a:bodyPr wrap="none">
            <a:spAutoFit/>
          </a:bodyPr>
          <a:lstStyle/>
          <a:p>
            <a:pPr>
              <a:defRPr sz="900">
                <a:solidFill>
                  <a:srgbClr val="5B6170"/>
                </a:solidFill>
              </a:defRPr>
            </a:pPr>
            <a:r>
              <a:t>Juventude Judaica Organizada · jjo.org.br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052055"/>
                </a:solidFill>
              </a:defRPr>
            </a:pPr>
            <a:r>
              <a:t>Aracy, o Anjo de Hamburgo</a:t>
            </a:r>
          </a:p>
        </p:txBody>
      </p:sp>
      <p:sp>
        <p:nvSpPr>
          <p:cNvPr id="3" name="TextBox 2"/>
          <p:cNvSpPr txBox="1"/>
          <p:nvPr/>
        </p:nvSpPr>
        <p:spPr>
          <a:xfrm>
            <a:off x="731520" y="2194560"/>
            <a:ext cx="10515600" cy="4023360"/>
          </a:xfrm>
          <a:prstGeom prst="rect">
            <a:avLst/>
          </a:prstGeom>
          <a:noFill/>
        </p:spPr>
        <p:txBody>
          <a:bodyPr wrap="square">
            <a:spAutoFit/>
          </a:bodyPr>
          <a:lstStyle/>
          <a:p>
            <a:pPr>
              <a:spcAft>
                <a:spcPts val="1200"/>
              </a:spcAft>
              <a:defRPr sz="2200">
                <a:solidFill>
                  <a:srgbClr val="14161B"/>
                </a:solidFill>
              </a:defRPr>
            </a:pPr>
            <a:r>
              <a:t>— Chefiava a Seção de Passaportes e Vistos do consulado em Hamburgo.</a:t>
            </a:r>
          </a:p>
          <a:p>
            <a:pPr>
              <a:spcAft>
                <a:spcPts val="1200"/>
              </a:spcAft>
              <a:defRPr sz="2200">
                <a:solidFill>
                  <a:srgbClr val="14161B"/>
                </a:solidFill>
              </a:defRPr>
            </a:pPr>
            <a:r>
              <a:t>— Omitia o "J" e misturava pedidos de judeus a despachos de rotina.</a:t>
            </a:r>
          </a:p>
          <a:p>
            <a:pPr>
              <a:spcAft>
                <a:spcPts val="1200"/>
              </a:spcAft>
              <a:defRPr sz="2200">
                <a:solidFill>
                  <a:srgbClr val="14161B"/>
                </a:solidFill>
              </a:defRPr>
            </a:pPr>
            <a:r>
              <a:t>— Estima-se que salvou diretamente cerca de 100 judeus.</a:t>
            </a:r>
          </a:p>
          <a:p>
            <a:pPr>
              <a:spcAft>
                <a:spcPts val="1200"/>
              </a:spcAft>
              <a:defRPr sz="2200">
                <a:solidFill>
                  <a:srgbClr val="14161B"/>
                </a:solidFill>
              </a:defRPr>
            </a:pPr>
            <a:r>
              <a:t>— Em 1982, primeira brasileira reconhecida como Justa entre as Nações.</a:t>
            </a:r>
          </a:p>
        </p:txBody>
      </p:sp>
      <p:sp>
        <p:nvSpPr>
          <p:cNvPr id="4" name="TextBox 3"/>
          <p:cNvSpPr txBox="1"/>
          <p:nvPr/>
        </p:nvSpPr>
        <p:spPr>
          <a:xfrm>
            <a:off x="731520" y="6355080"/>
            <a:ext cx="7315200" cy="365760"/>
          </a:xfrm>
          <a:prstGeom prst="rect">
            <a:avLst/>
          </a:prstGeom>
          <a:noFill/>
        </p:spPr>
        <p:txBody>
          <a:bodyPr wrap="none">
            <a:spAutoFit/>
          </a:bodyPr>
          <a:lstStyle/>
          <a:p>
            <a:pPr>
              <a:defRPr sz="900">
                <a:solidFill>
                  <a:srgbClr val="5B6170"/>
                </a:solidFill>
              </a:defRPr>
            </a:pPr>
            <a:r>
              <a:t>Juventude Judaica Organizada · jjo.org.br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52055"/>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FFFFFF"/>
                </a:solidFill>
              </a:defRPr>
            </a:pPr>
            <a:r>
              <a:t>Memória do Holocausto no Brasil</a:t>
            </a:r>
          </a:p>
          <a:p>
            <a:pPr>
              <a:defRPr sz="2000">
                <a:solidFill>
                  <a:srgbClr val="DFE7F5"/>
                </a:solidFill>
              </a:defRPr>
            </a:pPr>
            <a:r>
              <a:t>Museus, memoriais e visitas escolares</a:t>
            </a:r>
          </a:p>
        </p:txBody>
      </p:sp>
      <p:sp>
        <p:nvSpPr>
          <p:cNvPr id="3" name="TextBox 2"/>
          <p:cNvSpPr txBox="1"/>
          <p:nvPr/>
        </p:nvSpPr>
        <p:spPr>
          <a:xfrm>
            <a:off x="731520" y="6355080"/>
            <a:ext cx="7315200" cy="365760"/>
          </a:xfrm>
          <a:prstGeom prst="rect">
            <a:avLst/>
          </a:prstGeom>
          <a:noFill/>
        </p:spPr>
        <p:txBody>
          <a:bodyPr wrap="none">
            <a:spAutoFit/>
          </a:bodyPr>
          <a:lstStyle/>
          <a:p>
            <a:pPr>
              <a:defRPr sz="900">
                <a:solidFill>
                  <a:srgbClr val="CFD9EC"/>
                </a:solidFill>
              </a:defRPr>
            </a:pPr>
            <a:r>
              <a:t>Juventude Judaica Organizada · jjo.org.br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052055"/>
                </a:solidFill>
              </a:defRPr>
            </a:pPr>
            <a:r>
              <a:t>Museus e memoriais no Brasil</a:t>
            </a:r>
          </a:p>
        </p:txBody>
      </p:sp>
      <p:sp>
        <p:nvSpPr>
          <p:cNvPr id="3" name="TextBox 2"/>
          <p:cNvSpPr txBox="1"/>
          <p:nvPr/>
        </p:nvSpPr>
        <p:spPr>
          <a:xfrm>
            <a:off x="731520" y="2194560"/>
            <a:ext cx="10515600" cy="4023360"/>
          </a:xfrm>
          <a:prstGeom prst="rect">
            <a:avLst/>
          </a:prstGeom>
          <a:noFill/>
        </p:spPr>
        <p:txBody>
          <a:bodyPr wrap="square">
            <a:spAutoFit/>
          </a:bodyPr>
          <a:lstStyle/>
          <a:p>
            <a:pPr>
              <a:spcAft>
                <a:spcPts val="1200"/>
              </a:spcAft>
              <a:defRPr sz="2200">
                <a:solidFill>
                  <a:srgbClr val="14161B"/>
                </a:solidFill>
              </a:defRPr>
            </a:pPr>
            <a:r>
              <a:t>— Curitiba: Museu do Holocausto, inaugurado em 2011, o primeiro do país.</a:t>
            </a:r>
          </a:p>
          <a:p>
            <a:pPr>
              <a:spcAft>
                <a:spcPts val="1200"/>
              </a:spcAft>
              <a:defRPr sz="2200">
                <a:solidFill>
                  <a:srgbClr val="14161B"/>
                </a:solidFill>
              </a:defRPr>
            </a:pPr>
            <a:r>
              <a:t>— Rio de Janeiro: Memorial às Vítimas do Holocausto, no Morro do Pasmado.</a:t>
            </a:r>
          </a:p>
          <a:p>
            <a:pPr>
              <a:spcAft>
                <a:spcPts val="1200"/>
              </a:spcAft>
              <a:defRPr sz="2200">
                <a:solidFill>
                  <a:srgbClr val="14161B"/>
                </a:solidFill>
              </a:defRPr>
            </a:pPr>
            <a:r>
              <a:t>— São Paulo: Memorial da Imigração Judaica e do Holocausto, no Bom Retiro.</a:t>
            </a:r>
          </a:p>
          <a:p>
            <a:pPr>
              <a:spcAft>
                <a:spcPts val="1200"/>
              </a:spcAft>
              <a:defRPr sz="2200">
                <a:solidFill>
                  <a:srgbClr val="14161B"/>
                </a:solidFill>
              </a:defRPr>
            </a:pPr>
            <a:r>
              <a:t>— Museu Judaico de São Paulo, com seção sobre o Holocausto.</a:t>
            </a:r>
          </a:p>
        </p:txBody>
      </p:sp>
      <p:sp>
        <p:nvSpPr>
          <p:cNvPr id="4" name="TextBox 3"/>
          <p:cNvSpPr txBox="1"/>
          <p:nvPr/>
        </p:nvSpPr>
        <p:spPr>
          <a:xfrm>
            <a:off x="731520" y="6355080"/>
            <a:ext cx="7315200" cy="365760"/>
          </a:xfrm>
          <a:prstGeom prst="rect">
            <a:avLst/>
          </a:prstGeom>
          <a:noFill/>
        </p:spPr>
        <p:txBody>
          <a:bodyPr wrap="none">
            <a:spAutoFit/>
          </a:bodyPr>
          <a:lstStyle/>
          <a:p>
            <a:pPr>
              <a:defRPr sz="900">
                <a:solidFill>
                  <a:srgbClr val="5B6170"/>
                </a:solidFill>
              </a:defRPr>
            </a:pPr>
            <a:r>
              <a:t>Juventude Judaica Organizada · jjo.org.br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052055"/>
                </a:solidFill>
              </a:defRPr>
            </a:pPr>
            <a:r>
              <a:t>Como visitar com a escola</a:t>
            </a:r>
          </a:p>
        </p:txBody>
      </p:sp>
      <p:sp>
        <p:nvSpPr>
          <p:cNvPr id="3" name="TextBox 2"/>
          <p:cNvSpPr txBox="1"/>
          <p:nvPr/>
        </p:nvSpPr>
        <p:spPr>
          <a:xfrm>
            <a:off x="731520" y="2194560"/>
            <a:ext cx="10515600" cy="4023360"/>
          </a:xfrm>
          <a:prstGeom prst="rect">
            <a:avLst/>
          </a:prstGeom>
          <a:noFill/>
        </p:spPr>
        <p:txBody>
          <a:bodyPr wrap="square">
            <a:spAutoFit/>
          </a:bodyPr>
          <a:lstStyle/>
          <a:p>
            <a:pPr>
              <a:spcAft>
                <a:spcPts val="1200"/>
              </a:spcAft>
              <a:defRPr sz="2200">
                <a:solidFill>
                  <a:srgbClr val="14161B"/>
                </a:solidFill>
              </a:defRPr>
            </a:pPr>
            <a:r>
              <a:t>— Antes: agendar e estudar nazismo, antissemitismo, gueto, genocídio e Shoá.</a:t>
            </a:r>
          </a:p>
          <a:p>
            <a:pPr>
              <a:spcAft>
                <a:spcPts val="1200"/>
              </a:spcAft>
              <a:defRPr sz="2200">
                <a:solidFill>
                  <a:srgbClr val="14161B"/>
                </a:solidFill>
              </a:defRPr>
            </a:pPr>
            <a:r>
              <a:t>— Durante: valorizar histórias individuais, além dos números.</a:t>
            </a:r>
          </a:p>
          <a:p>
            <a:pPr>
              <a:spcAft>
                <a:spcPts val="1200"/>
              </a:spcAft>
              <a:defRPr sz="2200">
                <a:solidFill>
                  <a:srgbClr val="14161B"/>
                </a:solidFill>
              </a:defRPr>
            </a:pPr>
            <a:r>
              <a:t>— Depois: conversar sobre o que marcou e evitar analogias genéricas.</a:t>
            </a:r>
          </a:p>
          <a:p>
            <a:pPr>
              <a:spcAft>
                <a:spcPts val="1200"/>
              </a:spcAft>
              <a:defRPr sz="2200">
                <a:solidFill>
                  <a:srgbClr val="14161B"/>
                </a:solidFill>
              </a:defRPr>
            </a:pPr>
            <a:r>
              <a:t>— Longe dos museus: exposições itinerantes, visitas virtuais e acervos online.</a:t>
            </a:r>
          </a:p>
        </p:txBody>
      </p:sp>
      <p:sp>
        <p:nvSpPr>
          <p:cNvPr id="4" name="TextBox 3"/>
          <p:cNvSpPr txBox="1"/>
          <p:nvPr/>
        </p:nvSpPr>
        <p:spPr>
          <a:xfrm>
            <a:off x="731520" y="6355080"/>
            <a:ext cx="7315200" cy="365760"/>
          </a:xfrm>
          <a:prstGeom prst="rect">
            <a:avLst/>
          </a:prstGeom>
          <a:noFill/>
        </p:spPr>
        <p:txBody>
          <a:bodyPr wrap="none">
            <a:spAutoFit/>
          </a:bodyPr>
          <a:lstStyle/>
          <a:p>
            <a:pPr>
              <a:defRPr sz="900">
                <a:solidFill>
                  <a:srgbClr val="5B6170"/>
                </a:solidFill>
              </a:defRPr>
            </a:pPr>
            <a:r>
              <a:t>Juventude Judaica Organizada · jjo.org.br</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052055"/>
                </a:solidFill>
              </a:defRPr>
            </a:pPr>
            <a:r>
              <a:t>Para conversar</a:t>
            </a:r>
          </a:p>
        </p:txBody>
      </p:sp>
      <p:sp>
        <p:nvSpPr>
          <p:cNvPr id="3" name="TextBox 2"/>
          <p:cNvSpPr txBox="1"/>
          <p:nvPr/>
        </p:nvSpPr>
        <p:spPr>
          <a:xfrm>
            <a:off x="731520" y="2194560"/>
            <a:ext cx="10515600" cy="4023360"/>
          </a:xfrm>
          <a:prstGeom prst="rect">
            <a:avLst/>
          </a:prstGeom>
          <a:noFill/>
        </p:spPr>
        <p:txBody>
          <a:bodyPr wrap="square">
            <a:spAutoFit/>
          </a:bodyPr>
          <a:lstStyle/>
          <a:p>
            <a:pPr>
              <a:spcAft>
                <a:spcPts val="1200"/>
              </a:spcAft>
              <a:defRPr sz="2200">
                <a:solidFill>
                  <a:srgbClr val="14161B"/>
                </a:solidFill>
              </a:defRPr>
            </a:pPr>
            <a:r>
              <a:t>— O que significa arriscar a carreira ou a vida para salvar alguém?</a:t>
            </a:r>
          </a:p>
          <a:p>
            <a:pPr>
              <a:spcAft>
                <a:spcPts val="1200"/>
              </a:spcAft>
              <a:defRPr sz="2200">
                <a:solidFill>
                  <a:srgbClr val="14161B"/>
                </a:solidFill>
              </a:defRPr>
            </a:pPr>
            <a:r>
              <a:t>— Por que é importante dar um nome a cada vítima do Holocausto?</a:t>
            </a:r>
          </a:p>
          <a:p>
            <a:pPr>
              <a:spcAft>
                <a:spcPts val="1200"/>
              </a:spcAft>
              <a:defRPr sz="2200">
                <a:solidFill>
                  <a:srgbClr val="14161B"/>
                </a:solidFill>
              </a:defRPr>
            </a:pPr>
            <a:r>
              <a:t>— Como conhecer essa história ajuda a combater o antissemitismo hoje?</a:t>
            </a:r>
          </a:p>
        </p:txBody>
      </p:sp>
      <p:sp>
        <p:nvSpPr>
          <p:cNvPr id="4" name="TextBox 3"/>
          <p:cNvSpPr txBox="1"/>
          <p:nvPr/>
        </p:nvSpPr>
        <p:spPr>
          <a:xfrm>
            <a:off x="731520" y="6355080"/>
            <a:ext cx="7315200" cy="365760"/>
          </a:xfrm>
          <a:prstGeom prst="rect">
            <a:avLst/>
          </a:prstGeom>
          <a:noFill/>
        </p:spPr>
        <p:txBody>
          <a:bodyPr wrap="none">
            <a:spAutoFit/>
          </a:bodyPr>
          <a:lstStyle/>
          <a:p>
            <a:pPr>
              <a:defRPr sz="900">
                <a:solidFill>
                  <a:srgbClr val="5B6170"/>
                </a:solidFill>
              </a:defRPr>
            </a:pPr>
            <a:r>
              <a:t>Juventude Judaica Organizada · jjo.org.br</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52055"/>
        </a:solidFill>
        <a:effectLst/>
      </p:bgPr>
    </p:bg>
    <p:spTree>
      <p:nvGrpSpPr>
        <p:cNvPr id="1" name=""/>
        <p:cNvGrpSpPr/>
        <p:nvPr/>
      </p:nvGrpSpPr>
      <p:grpSpPr/>
      <p:sp>
        <p:nvSpPr>
          <p:cNvPr id="2" name="TextBox 1"/>
          <p:cNvSpPr txBox="1"/>
          <p:nvPr/>
        </p:nvSpPr>
        <p:spPr>
          <a:xfrm>
            <a:off x="731520" y="640080"/>
            <a:ext cx="10515600" cy="1463040"/>
          </a:xfrm>
          <a:prstGeom prst="rect">
            <a:avLst/>
          </a:prstGeom>
          <a:noFill/>
        </p:spPr>
        <p:txBody>
          <a:bodyPr wrap="square">
            <a:spAutoFit/>
          </a:bodyPr>
          <a:lstStyle/>
          <a:p>
            <a:pPr>
              <a:defRPr sz="4000" b="1">
                <a:solidFill>
                  <a:srgbClr val="FFFFFF"/>
                </a:solidFill>
              </a:defRPr>
            </a:pPr>
            <a:r>
              <a:t>Para levar</a:t>
            </a:r>
          </a:p>
        </p:txBody>
      </p:sp>
      <p:sp>
        <p:nvSpPr>
          <p:cNvPr id="3" name="TextBox 2"/>
          <p:cNvSpPr txBox="1"/>
          <p:nvPr/>
        </p:nvSpPr>
        <p:spPr>
          <a:xfrm>
            <a:off x="731520" y="2194560"/>
            <a:ext cx="10515600" cy="4023360"/>
          </a:xfrm>
          <a:prstGeom prst="rect">
            <a:avLst/>
          </a:prstGeom>
          <a:noFill/>
        </p:spPr>
        <p:txBody>
          <a:bodyPr wrap="square">
            <a:spAutoFit/>
          </a:bodyPr>
          <a:lstStyle/>
          <a:p>
            <a:pPr>
              <a:spcAft>
                <a:spcPts val="1200"/>
              </a:spcAft>
              <a:defRPr sz="2200">
                <a:solidFill>
                  <a:srgbClr val="FFFFFF"/>
                </a:solidFill>
              </a:defRPr>
            </a:pPr>
            <a:r>
              <a:t>— O Yad Vashem preserva nomes, provas e testemunhos das vítimas.</a:t>
            </a:r>
          </a:p>
          <a:p>
            <a:pPr>
              <a:spcAft>
                <a:spcPts val="1200"/>
              </a:spcAft>
              <a:defRPr sz="2200">
                <a:solidFill>
                  <a:srgbClr val="FFFFFF"/>
                </a:solidFill>
              </a:defRPr>
            </a:pPr>
            <a:r>
              <a:t>— Os Justos mostram que a coragem moral não pertence a um só povo.</a:t>
            </a:r>
          </a:p>
          <a:p>
            <a:pPr>
              <a:spcAft>
                <a:spcPts val="1200"/>
              </a:spcAft>
              <a:defRPr sz="2200">
                <a:solidFill>
                  <a:srgbClr val="FFFFFF"/>
                </a:solidFill>
              </a:defRPr>
            </a:pPr>
            <a:r>
              <a:t>— O Brasil restringia vistos a judeus; Souza Dantas e Aracy desobedeceram.</a:t>
            </a:r>
          </a:p>
          <a:p>
            <a:pPr>
              <a:spcAft>
                <a:spcPts val="1200"/>
              </a:spcAft>
              <a:defRPr sz="2200">
                <a:solidFill>
                  <a:srgbClr val="FFFFFF"/>
                </a:solidFill>
              </a:defRPr>
            </a:pPr>
            <a:r>
              <a:t>— Lembrar os Justos é também lembrar o antissemitismo que enfrentaram.</a:t>
            </a:r>
          </a:p>
          <a:p>
            <a:pPr>
              <a:spcAft>
                <a:spcPts val="1200"/>
              </a:spcAft>
              <a:defRPr sz="2200">
                <a:solidFill>
                  <a:srgbClr val="FFFFFF"/>
                </a:solidFill>
              </a:defRPr>
            </a:pPr>
            <a:r>
              <a:t>— Uma boa visita exige preparação antes e conversa depois.</a:t>
            </a:r>
          </a:p>
        </p:txBody>
      </p:sp>
      <p:sp>
        <p:nvSpPr>
          <p:cNvPr id="4" name="TextBox 3"/>
          <p:cNvSpPr txBox="1"/>
          <p:nvPr/>
        </p:nvSpPr>
        <p:spPr>
          <a:xfrm>
            <a:off x="731520" y="6355080"/>
            <a:ext cx="7315200" cy="365760"/>
          </a:xfrm>
          <a:prstGeom prst="rect">
            <a:avLst/>
          </a:prstGeom>
          <a:noFill/>
        </p:spPr>
        <p:txBody>
          <a:bodyPr wrap="none">
            <a:spAutoFit/>
          </a:bodyPr>
          <a:lstStyle/>
          <a:p>
            <a:pPr>
              <a:defRPr sz="900">
                <a:solidFill>
                  <a:srgbClr val="CFD9EC"/>
                </a:solidFill>
              </a:defRPr>
            </a:pPr>
            <a:r>
              <a:t>Juventude Judaica Organizada · jjo.org.br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